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5" r:id="rId2"/>
    <p:sldId id="257" r:id="rId3"/>
    <p:sldId id="262" r:id="rId4"/>
    <p:sldId id="287" r:id="rId5"/>
    <p:sldId id="264" r:id="rId6"/>
    <p:sldId id="289" r:id="rId7"/>
    <p:sldId id="261" r:id="rId8"/>
    <p:sldId id="288" r:id="rId9"/>
    <p:sldId id="259" r:id="rId10"/>
    <p:sldId id="260" r:id="rId11"/>
    <p:sldId id="290" r:id="rId12"/>
    <p:sldId id="278" r:id="rId13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DD4"/>
    <a:srgbClr val="8D6347"/>
    <a:srgbClr val="855939"/>
    <a:srgbClr val="8D632F"/>
    <a:srgbClr val="FFFFFF"/>
    <a:srgbClr val="FFF6E7"/>
    <a:srgbClr val="9D0000"/>
    <a:srgbClr val="6037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67" autoAdjust="0"/>
  </p:normalViewPr>
  <p:slideViewPr>
    <p:cSldViewPr snapToGrid="0">
      <p:cViewPr varScale="1"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37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24BAE5-8207-42E9-B6CA-5C6D4857FD71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2020/6/28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1E503E-9C9E-4EC6-B8AF-91FC09DF0C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C16CCC16-EE65-4D99-B856-346FC41D1D70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4" name="投影片圖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8AE59743-683C-4279-9E83-23C937C99CF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AE59743-683C-4279-9E83-23C937C99C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98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558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59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629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84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805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315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168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15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23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137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30.svg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descr="桌子上的眼鏡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7" name="矩形 6" descr="筆刷筆觸遮罩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55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 </a:t>
            </a:r>
            <a:br>
              <a:rPr lang="zh-TW" altLang="en-US"/>
            </a:br>
            <a:r>
              <a:rPr lang="zh-TW" altLang="en-US"/>
              <a:t>編輯標題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924" y="5646875"/>
            <a:ext cx="6238970" cy="505934"/>
          </a:xfrm>
        </p:spPr>
        <p:txBody>
          <a:bodyPr rtlCol="0">
            <a:noAutofit/>
          </a:bodyPr>
          <a:lstStyle>
            <a:lvl1pPr marL="0" indent="0" algn="l">
              <a:buNone/>
              <a:defRPr sz="32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2BE842B3-4D5D-46EE-AC23-2CD5161EABC3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cxnSp>
        <p:nvCxnSpPr>
          <p:cNvPr id="12" name="直線接點​​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圖片預留位置 14" descr="您的標誌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與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 descr="筆刷筆觸點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2" name="矩形 51" descr="筆刷筆觸點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0" name="文字預留位置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BCB24E76-B02E-4200-9424-FAF123746407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37" name="直線接點​​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副標題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1" name="文字預留位置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1" name="圖片預留位置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1" name="文字預留位置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TW"/>
              <a:t>12 345</a:t>
            </a:r>
            <a:endParaRPr lang="en-US" altLang="zh-TW" dirty="0"/>
          </a:p>
        </p:txBody>
      </p:sp>
      <p:sp>
        <p:nvSpPr>
          <p:cNvPr id="39" name="文字預留位置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0" name="文字預留位置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3" name="文字預留位置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TW"/>
              <a:t>6 780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數字圓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 descr="筆刷筆觸點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0" name="文字預留位置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C892B172-B640-47F7-AC5D-33FE938DE5C6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37" name="直線接點​​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文字預留位置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1" name="圖片預留位置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9" name="文字預留位置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0" name="文字預留位置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橢圓​​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9" name="橢圓​​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0" name="橢圓​​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2" name="文字預留位置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3" name="文字預留位置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8" name="文字預留位置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711443" y="2550122"/>
            <a:ext cx="2719370" cy="618236"/>
          </a:xfrm>
        </p:spPr>
        <p:txBody>
          <a:bodyPr rtlCol="0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TW" dirty="0"/>
              <a:t>NT$100</a:t>
            </a:r>
          </a:p>
        </p:txBody>
      </p:sp>
      <p:sp>
        <p:nvSpPr>
          <p:cNvPr id="29" name="文字預留位置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TW"/>
              <a:t>(</a:t>
            </a:r>
            <a:r>
              <a:rPr lang="zh-TW" altLang="en-US"/>
              <a:t>單位：</a:t>
            </a:r>
            <a:r>
              <a:rPr lang="en-US" altLang="zh-TW"/>
              <a:t>10 </a:t>
            </a:r>
            <a:r>
              <a:rPr lang="zh-TW" altLang="en-US"/>
              <a:t>億</a:t>
            </a:r>
            <a:r>
              <a:rPr lang="en-US" altLang="zh-TW"/>
              <a:t>)</a:t>
            </a:r>
            <a:endParaRPr lang="en-US" altLang="zh-TW" dirty="0"/>
          </a:p>
        </p:txBody>
      </p:sp>
      <p:sp>
        <p:nvSpPr>
          <p:cNvPr id="32" name="文字預留位置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242794" y="2755270"/>
            <a:ext cx="2108946" cy="618236"/>
          </a:xfrm>
        </p:spPr>
        <p:txBody>
          <a:bodyPr rtlCol="0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TW" dirty="0"/>
              <a:t>NT$50</a:t>
            </a:r>
          </a:p>
        </p:txBody>
      </p:sp>
      <p:sp>
        <p:nvSpPr>
          <p:cNvPr id="33" name="文字預留位置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TW"/>
              <a:t>(</a:t>
            </a:r>
            <a:r>
              <a:rPr lang="zh-TW" altLang="en-US"/>
              <a:t>單位：</a:t>
            </a:r>
            <a:r>
              <a:rPr lang="en-US" altLang="zh-TW"/>
              <a:t>10 </a:t>
            </a:r>
            <a:r>
              <a:rPr lang="zh-TW" altLang="en-US"/>
              <a:t>億</a:t>
            </a:r>
            <a:r>
              <a:rPr lang="en-US" altLang="zh-TW"/>
              <a:t>)</a:t>
            </a:r>
            <a:endParaRPr lang="en-US" altLang="zh-TW" dirty="0"/>
          </a:p>
        </p:txBody>
      </p:sp>
      <p:sp>
        <p:nvSpPr>
          <p:cNvPr id="34" name="文字預留位置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550957" y="3060231"/>
            <a:ext cx="2088088" cy="477909"/>
          </a:xfrm>
        </p:spPr>
        <p:txBody>
          <a:bodyPr rtlCol="0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TW" dirty="0"/>
              <a:t>NT$25</a:t>
            </a:r>
          </a:p>
        </p:txBody>
      </p:sp>
      <p:sp>
        <p:nvSpPr>
          <p:cNvPr id="35" name="文字預留位置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TW"/>
              <a:t>(</a:t>
            </a:r>
            <a:r>
              <a:rPr lang="zh-TW" altLang="en-US"/>
              <a:t>單位：</a:t>
            </a:r>
            <a:r>
              <a:rPr lang="en-US" altLang="zh-TW"/>
              <a:t>10 </a:t>
            </a:r>
            <a:r>
              <a:rPr lang="zh-TW" altLang="en-US"/>
              <a:t>億</a:t>
            </a:r>
            <a:r>
              <a:rPr lang="en-US" altLang="zh-TW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56" y="2914563"/>
            <a:ext cx="4899002" cy="2528208"/>
          </a:xfrm>
        </p:spPr>
        <p:txBody>
          <a:bodyPr rtlCol="0"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361CCE-1DB6-4605-BEFF-1121295E3027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n-US" altLang="zh-TW" smtClean="0"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副標題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14" name="文字預留位置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197" y="2509005"/>
            <a:ext cx="468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0" name="文字預留位置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94264" y="2509005"/>
            <a:ext cx="468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6" name="內容預留位置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475262" y="2914563"/>
            <a:ext cx="4899002" cy="2528208"/>
          </a:xfrm>
        </p:spPr>
        <p:txBody>
          <a:bodyPr rtlCol="0"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480661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5523B88-9CE0-4040-A88D-9EA2BDC0F6E2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3" name="矩形 12" descr="筆刷筆觸點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5" name="文字預留位置 9" descr="競爭者標誌四分色方塊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zh-TW" altLang="en-US"/>
              <a:t>較方便</a:t>
            </a:r>
            <a:endParaRPr lang="zh-TW" altLang="en-US" dirty="0"/>
          </a:p>
        </p:txBody>
      </p:sp>
      <p:sp>
        <p:nvSpPr>
          <p:cNvPr id="17" name="文字預留位置 9" descr="競爭者標誌四分色方塊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zh-TW" altLang="en-US"/>
              <a:t>較不方便</a:t>
            </a:r>
            <a:endParaRPr lang="zh-TW" altLang="en-US" dirty="0"/>
          </a:p>
        </p:txBody>
      </p:sp>
      <p:sp>
        <p:nvSpPr>
          <p:cNvPr id="18" name="文字預留位置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zh-TW" altLang="en-US"/>
              <a:t>較昂貴</a:t>
            </a:r>
            <a:endParaRPr lang="zh-TW" altLang="en-US" dirty="0"/>
          </a:p>
        </p:txBody>
      </p:sp>
      <p:sp>
        <p:nvSpPr>
          <p:cNvPr id="19" name="文字預留位置 9" descr="競爭者標誌四分色方塊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 rtlCol="0"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zh-TW" altLang="en-US"/>
              <a:t>較不昂貴</a:t>
            </a:r>
            <a:endParaRPr lang="zh-TW" altLang="en-US" dirty="0"/>
          </a:p>
        </p:txBody>
      </p:sp>
      <p:sp>
        <p:nvSpPr>
          <p:cNvPr id="22" name="圖片預留位置 11" descr="競爭者標誌四分色方塊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競爭者 </a:t>
            </a:r>
            <a:r>
              <a:rPr lang="en-US" altLang="zh-TW"/>
              <a:t>2</a:t>
            </a:r>
          </a:p>
          <a:p>
            <a:pPr rtl="0"/>
            <a:r>
              <a:rPr lang="zh-TW" altLang="en-US"/>
              <a:t>標誌</a:t>
            </a:r>
            <a:endParaRPr lang="zh-TW" altLang="en-US" dirty="0"/>
          </a:p>
        </p:txBody>
      </p:sp>
      <p:sp>
        <p:nvSpPr>
          <p:cNvPr id="23" name="圖片預留位置 11" descr="競爭者標誌四分色方塊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競爭者 </a:t>
            </a:r>
            <a:r>
              <a:rPr lang="en-US" altLang="zh-TW"/>
              <a:t>1</a:t>
            </a:r>
            <a:endParaRPr lang="zh-TW" altLang="en-US"/>
          </a:p>
          <a:p>
            <a:pPr rtl="0"/>
            <a:r>
              <a:rPr lang="zh-TW" altLang="en-US"/>
              <a:t>標誌</a:t>
            </a:r>
            <a:endParaRPr lang="zh-TW" altLang="en-US" dirty="0"/>
          </a:p>
        </p:txBody>
      </p:sp>
      <p:sp>
        <p:nvSpPr>
          <p:cNvPr id="24" name="圖片預留位置 11" descr="競爭者標誌四分色方塊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競爭者 </a:t>
            </a:r>
            <a:r>
              <a:rPr lang="en-US" altLang="zh-TW"/>
              <a:t>3</a:t>
            </a:r>
            <a:endParaRPr lang="zh-TW" altLang="en-US"/>
          </a:p>
          <a:p>
            <a:pPr rtl="0"/>
            <a:r>
              <a:rPr lang="zh-TW" altLang="en-US"/>
              <a:t>標誌</a:t>
            </a:r>
            <a:endParaRPr lang="zh-TW" altLang="en-US" dirty="0"/>
          </a:p>
        </p:txBody>
      </p:sp>
      <p:sp>
        <p:nvSpPr>
          <p:cNvPr id="25" name="圖片預留位置 11" descr="競爭者標誌四分色方塊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競爭者 </a:t>
            </a:r>
            <a:r>
              <a:rPr lang="en-US" altLang="zh-TW"/>
              <a:t>4</a:t>
            </a:r>
            <a:endParaRPr lang="zh-TW" altLang="en-US"/>
          </a:p>
          <a:p>
            <a:pPr rtl="0"/>
            <a:r>
              <a:rPr lang="zh-TW" altLang="en-US"/>
              <a:t>標誌</a:t>
            </a:r>
            <a:endParaRPr lang="zh-TW" altLang="en-US" dirty="0"/>
          </a:p>
        </p:txBody>
      </p:sp>
      <p:sp>
        <p:nvSpPr>
          <p:cNvPr id="26" name="圖片預留位置 11" descr="競爭者標誌四分色方塊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競爭者 </a:t>
            </a:r>
            <a:r>
              <a:rPr lang="en-US" altLang="zh-TW"/>
              <a:t>5</a:t>
            </a:r>
            <a:endParaRPr lang="zh-TW" altLang="en-US"/>
          </a:p>
          <a:p>
            <a:pPr rtl="0"/>
            <a:r>
              <a:rPr lang="zh-TW" altLang="en-US"/>
              <a:t>標誌</a:t>
            </a:r>
            <a:endParaRPr lang="zh-TW" altLang="en-US" dirty="0"/>
          </a:p>
        </p:txBody>
      </p:sp>
      <p:sp>
        <p:nvSpPr>
          <p:cNvPr id="27" name="圖片預留位置 11" descr="競爭者標誌四分色方塊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競爭者 </a:t>
            </a:r>
            <a:r>
              <a:rPr lang="en-US" altLang="zh-TW"/>
              <a:t>6</a:t>
            </a:r>
            <a:endParaRPr lang="zh-TW" altLang="en-US"/>
          </a:p>
          <a:p>
            <a:pPr rtl="0"/>
            <a:r>
              <a:rPr lang="zh-TW" altLang="en-US"/>
              <a:t>標誌</a:t>
            </a:r>
            <a:endParaRPr lang="zh-TW" altLang="en-US" dirty="0"/>
          </a:p>
        </p:txBody>
      </p:sp>
      <p:sp>
        <p:nvSpPr>
          <p:cNvPr id="28" name="圖片預留位置 14" descr="競爭者標誌四分色方塊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您的</a:t>
            </a:r>
            <a:br>
              <a:rPr lang="zh-TW" altLang="en-US"/>
            </a:br>
            <a:r>
              <a:rPr lang="zh-TW" altLang="en-US"/>
              <a:t>餐廳 </a:t>
            </a:r>
            <a:br>
              <a:rPr lang="zh-TW" altLang="en-US"/>
            </a:br>
            <a:r>
              <a:rPr lang="zh-TW" altLang="en-US"/>
              <a:t>標誌</a:t>
            </a:r>
            <a:endParaRPr lang="zh-TW" altLang="en-US" dirty="0"/>
          </a:p>
        </p:txBody>
      </p:sp>
      <p:cxnSp>
        <p:nvCxnSpPr>
          <p:cNvPr id="29" name="直線箭號接點 28" descr="競爭者標誌四分色方塊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號接點 29" descr="競爭者標誌四分色方塊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個方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DBE1BCDB-2BB1-47AF-A2B1-57121727C861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8" name="文字預留位置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871230"/>
            <a:ext cx="3106800" cy="2599560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9" name="文字預留位置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</a:t>
            </a:r>
            <a:endParaRPr lang="zh-TW" altLang="en-US" dirty="0"/>
          </a:p>
        </p:txBody>
      </p:sp>
      <p:sp>
        <p:nvSpPr>
          <p:cNvPr id="22" name="副標題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按一下以編輯母片文字</a:t>
            </a:r>
            <a:endParaRPr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1" name="文字預留位置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869418"/>
            <a:ext cx="3106800" cy="2599560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6" name="文字預留位置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869418"/>
            <a:ext cx="3106800" cy="2599560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3" name="文字預留位置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</a:t>
            </a:r>
            <a:endParaRPr lang="zh-TW" altLang="en-US" dirty="0"/>
          </a:p>
        </p:txBody>
      </p:sp>
      <p:sp>
        <p:nvSpPr>
          <p:cNvPr id="45" name="文字預留位置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</a:t>
            </a:r>
            <a:endParaRPr lang="zh-TW" altLang="en-US" dirty="0"/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 rtlCol="0"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zh-TW" altLang="en-US"/>
              <a:t>按一下以編輯母片文字</a:t>
            </a:r>
            <a:endParaRPr lang="zh-TW" altLang="en-US" dirty="0"/>
          </a:p>
        </p:txBody>
      </p:sp>
      <p:sp>
        <p:nvSpPr>
          <p:cNvPr id="46" name="文字預留位置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 rtlCol="0"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zh-TW" altLang="en-US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69E05585-131C-4733-9444-ED6F3F739BFF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字預留位置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0" name="文字預留位置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6" name="內容預留位置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 descr="筆刷筆觸點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49" name="直線接點​​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​​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7" name="橢圓​​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8" name="橢圓​​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5" name="橢圓​​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3" name="橢圓​​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A5FCF389-2BF8-481B-A363-DC16CC22667A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副標題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5" name="文字預留位置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17" name="文字預留位置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</a:t>
            </a:r>
            <a:endParaRPr lang="zh-TW" altLang="en-US" dirty="0"/>
          </a:p>
        </p:txBody>
      </p:sp>
      <p:sp>
        <p:nvSpPr>
          <p:cNvPr id="18" name="文字預留位置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19" name="文字預留位置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月</a:t>
            </a:r>
            <a:endParaRPr lang="zh-TW" altLang="en-US" dirty="0"/>
          </a:p>
        </p:txBody>
      </p:sp>
      <p:sp>
        <p:nvSpPr>
          <p:cNvPr id="23" name="文字預留位置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24" name="文字預留位置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月</a:t>
            </a:r>
            <a:endParaRPr lang="zh-TW" altLang="en-US" dirty="0"/>
          </a:p>
        </p:txBody>
      </p:sp>
      <p:sp>
        <p:nvSpPr>
          <p:cNvPr id="26" name="文字預留位置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27" name="文字預留位置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月</a:t>
            </a:r>
            <a:endParaRPr lang="zh-TW" altLang="en-US" dirty="0"/>
          </a:p>
        </p:txBody>
      </p:sp>
      <p:sp>
        <p:nvSpPr>
          <p:cNvPr id="29" name="文字預留位置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30" name="文字預留位置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月</a:t>
            </a:r>
            <a:endParaRPr lang="zh-TW" altLang="en-US" dirty="0"/>
          </a:p>
        </p:txBody>
      </p:sp>
      <p:sp>
        <p:nvSpPr>
          <p:cNvPr id="32" name="文字預留位置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年</a:t>
            </a:r>
            <a:endParaRPr lang="zh-TW" altLang="en-US" dirty="0"/>
          </a:p>
        </p:txBody>
      </p:sp>
      <p:sp>
        <p:nvSpPr>
          <p:cNvPr id="33" name="文字預留位置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月</a:t>
            </a:r>
            <a:endParaRPr lang="zh-TW" altLang="en-US" dirty="0"/>
          </a:p>
        </p:txBody>
      </p:sp>
      <p:sp>
        <p:nvSpPr>
          <p:cNvPr id="34" name="文字預留位置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5" name="文字預留位置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</a:t>
            </a:r>
            <a:endParaRPr lang="zh-TW" altLang="en-US" dirty="0"/>
          </a:p>
        </p:txBody>
      </p:sp>
      <p:sp>
        <p:nvSpPr>
          <p:cNvPr id="36" name="文字預留位置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7" name="文字預留位置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</a:t>
            </a:r>
            <a:endParaRPr lang="zh-TW" altLang="en-US" dirty="0"/>
          </a:p>
        </p:txBody>
      </p:sp>
      <p:sp>
        <p:nvSpPr>
          <p:cNvPr id="38" name="文字預留位置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9" name="文字預留位置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</a:t>
            </a:r>
            <a:endParaRPr lang="zh-TW" altLang="en-US" dirty="0"/>
          </a:p>
        </p:txBody>
      </p:sp>
      <p:sp>
        <p:nvSpPr>
          <p:cNvPr id="40" name="文字預留位置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1" name="文字預留位置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E1C5DC-9DF8-4F78-AB31-C3B2344C65D8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4069110A-1997-4117-92E3-415712BB7143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2" name="矩形 11" descr="筆刷筆觸點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3" name="文字預留位置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15" name="文字預留位置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505201" y="3734003"/>
            <a:ext cx="23760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</a:t>
            </a:r>
            <a:endParaRPr lang="zh-TW" altLang="en-US" dirty="0"/>
          </a:p>
        </p:txBody>
      </p:sp>
      <p:sp>
        <p:nvSpPr>
          <p:cNvPr id="17" name="文字預留位置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/>
          </p:nvPr>
        </p:nvSpPr>
        <p:spPr>
          <a:xfrm>
            <a:off x="1505201" y="4116456"/>
            <a:ext cx="23760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19" name="矩形 18" descr="筆刷筆觸點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3" name="矩形 22" descr="筆刷筆觸點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5" name="文字預留位置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6" name="文字預留位置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4908000" y="4116456"/>
            <a:ext cx="23760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27" name="文字預留位置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8" name="文字預留位置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8354720" y="4116456"/>
            <a:ext cx="23760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29" name="圖片預留位置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0" name="圖片預留位置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1" name="圖片預留位置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2" name="文字預留位置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908000" y="3734003"/>
            <a:ext cx="23760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</a:t>
            </a:r>
            <a:endParaRPr lang="zh-TW" altLang="en-US" dirty="0"/>
          </a:p>
        </p:txBody>
      </p:sp>
      <p:sp>
        <p:nvSpPr>
          <p:cNvPr id="33" name="文字預留位置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8354720" y="3734003"/>
            <a:ext cx="23760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團隊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8A70B101-FA86-4A8E-B502-FD6B66A029A9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副標題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4" name="矩形 43" descr="筆刷筆觸點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0" name="文字預留位置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2" name="文字預留位置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3" name="矩形 52" descr="筆刷筆觸點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4" name="文字預留位置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6" name="文字預留位置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7" name="矩形 56" descr="筆刷筆觸點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8" name="文字預留位置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0" name="文字預留位置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1" name="矩形 60" descr="筆刷筆觸點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2" name="文字預留位置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4" name="文字預留位置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5" name="矩形 64" descr="筆刷筆觸點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6" name="文字預留位置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8" name="文字預留位置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9" name="矩形 68" descr="筆刷筆觸點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70" name="文字預留位置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72" name="文字預留位置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73" name="圖片預留位置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75" name="圖片預留位置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78" name="圖片預留位置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79" name="圖片預留位置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80" name="圖片預留位置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81" name="圖片預留位置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餐廳桌子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矩形 7" descr="筆刷筆觸點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圖片預留位置 14" descr="您的標誌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9AFD871F-7C9F-43D7-9D70-106764A4A8A9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11" name="直線接點​​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324201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副標題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361886"/>
            <a:ext cx="5133473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母片副標題樣式</a:t>
            </a:r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173689"/>
            <a:ext cx="4772417" cy="1102291"/>
          </a:xfrm>
        </p:spPr>
        <p:txBody>
          <a:bodyPr rtlCol="0" anchor="b" anchorCtr="0">
            <a:normAutofit/>
          </a:bodyPr>
          <a:lstStyle>
            <a:lvl1pPr algn="ctr">
              <a:defRPr sz="3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 編輯標題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圓形圖圖表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01CFB809-CC24-46D1-BD8B-7900EB1B5F21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副標題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9" name="矩形 58" descr="筆刷筆觸點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3" name="文字預留位置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 rtlCol="0">
            <a:noAutofit/>
          </a:bodyPr>
          <a:lstStyle>
            <a:lvl1pPr marL="0" indent="0" algn="l" rtl="0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altLang="zh-TW" dirty="0"/>
              <a:t>NT$2,000,000</a:t>
            </a:r>
          </a:p>
        </p:txBody>
      </p:sp>
      <p:sp>
        <p:nvSpPr>
          <p:cNvPr id="74" name="文字預留位置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76" name="文字預留位置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 rtlCol="0">
            <a:noAutofit/>
          </a:bodyPr>
          <a:lstStyle>
            <a:lvl1pPr marL="0" indent="0" algn="l" rtl="0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altLang="zh-TW" dirty="0"/>
              <a:t>NT$2,000,000</a:t>
            </a:r>
          </a:p>
        </p:txBody>
      </p:sp>
      <p:sp>
        <p:nvSpPr>
          <p:cNvPr id="77" name="文字預留位置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2" name="文字預留位置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 rtlCol="0">
            <a:noAutofit/>
          </a:bodyPr>
          <a:lstStyle>
            <a:lvl1pPr marL="0" indent="0" algn="r" rtl="0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altLang="zh-TW" dirty="0"/>
              <a:t>NT$1,500,000</a:t>
            </a:r>
          </a:p>
        </p:txBody>
      </p:sp>
      <p:sp>
        <p:nvSpPr>
          <p:cNvPr id="83" name="文字預留位置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4" name="文字預留位置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 rtlCol="0">
            <a:noAutofit/>
          </a:bodyPr>
          <a:lstStyle>
            <a:lvl1pPr marL="0" indent="0" algn="r" rtl="0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altLang="zh-TW" dirty="0"/>
              <a:t>NT$2,500,000</a:t>
            </a:r>
          </a:p>
        </p:txBody>
      </p:sp>
      <p:sp>
        <p:nvSpPr>
          <p:cNvPr id="85" name="文字預留位置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6" name="文字預留位置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 rtlCol="0">
            <a:noAutofit/>
          </a:bodyPr>
          <a:lstStyle>
            <a:lvl1pPr marL="0" indent="0" algn="r" rtl="0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altLang="zh-TW" dirty="0"/>
              <a:t>NT$3,200,000</a:t>
            </a:r>
          </a:p>
        </p:txBody>
      </p:sp>
      <p:sp>
        <p:nvSpPr>
          <p:cNvPr id="87" name="文字預留位置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cxnSp>
        <p:nvCxnSpPr>
          <p:cNvPr id="88" name="直線接點​​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​​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​​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​​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​​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圖表預留位置 3" descr="基金圖表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片與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descr="桌子上的玻璃杯、杯子與盤子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矩形 10" descr="筆刷筆觸遮罩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rtlCol="0" anchor="b">
            <a:normAutofit/>
          </a:bodyPr>
          <a:lstStyle>
            <a:lvl1pPr>
              <a:defRPr sz="3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61" y="2114730"/>
            <a:ext cx="5533990" cy="2997929"/>
          </a:xfrm>
        </p:spPr>
        <p:txBody>
          <a:bodyPr rtlCol="0"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橢圓​​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13" name="直線接點​​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圖片預留位置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謝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 descr="桌子上的眼鏡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5" name="矩形 14" descr="筆刷筆觸遮罩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7" name="感謝標題版面配置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 rtlCol="0">
            <a:noAutofit/>
          </a:bodyPr>
          <a:lstStyle>
            <a:lvl1pPr algn="r">
              <a:defRPr sz="55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感謝您！</a:t>
            </a:r>
            <a:endParaRPr lang="zh-TW" altLang="en-US" dirty="0"/>
          </a:p>
        </p:txBody>
      </p:sp>
      <p:cxnSp>
        <p:nvCxnSpPr>
          <p:cNvPr id="18" name="直線接點​​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圖片預留位置 14" descr="您的標誌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20" name="文字預留位置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 rtlCol="0"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/>
              <a:t>演講者姓名</a:t>
            </a:r>
            <a:endParaRPr lang="zh-TW" altLang="en-US" dirty="0"/>
          </a:p>
        </p:txBody>
      </p:sp>
      <p:sp>
        <p:nvSpPr>
          <p:cNvPr id="21" name="文字預留位置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 rtlCol="0"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/>
              <a:t>電子郵件：</a:t>
            </a:r>
            <a:endParaRPr lang="zh-TW" altLang="en-US" dirty="0"/>
          </a:p>
        </p:txBody>
      </p:sp>
      <p:sp>
        <p:nvSpPr>
          <p:cNvPr id="22" name="文字預留位置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0488" y="4628102"/>
            <a:ext cx="5276052" cy="373961"/>
          </a:xfrm>
        </p:spPr>
        <p:txBody>
          <a:bodyPr rtlCol="0"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TW"/>
              <a:t>speakeremail@website.com</a:t>
            </a:r>
            <a:endParaRPr lang="en-US" altLang="zh-TW" dirty="0"/>
          </a:p>
        </p:txBody>
      </p:sp>
      <p:sp>
        <p:nvSpPr>
          <p:cNvPr id="23" name="文字預留位置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 rtlCol="0"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/>
              <a:t>電話：</a:t>
            </a:r>
            <a:endParaRPr lang="zh-TW" altLang="en-US" dirty="0"/>
          </a:p>
        </p:txBody>
      </p:sp>
      <p:sp>
        <p:nvSpPr>
          <p:cNvPr id="24" name="文字預留位置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 rtlCol="0"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zh-TW"/>
              <a:t>+7 888 999-000-11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矩形 5" descr="筆刷筆觸遮罩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4326233"/>
            <a:ext cx="10515600" cy="809566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CC8B01E2-2689-471D-BBD7-4A829C35CC26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8" name="橢圓​​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圖片預留位置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cxnSp>
        <p:nvCxnSpPr>
          <p:cNvPr id="14" name="直線接點​​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報價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C526D46-2A27-459B-9B8D-73E5A2F110F4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24" name="矩形 23" descr="筆刷筆觸點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4" name="文字預留位置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6" name="文字預留位置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 dirty="0"/>
          </a:p>
        </p:txBody>
      </p:sp>
      <p:sp>
        <p:nvSpPr>
          <p:cNvPr id="37" name="文字預留位置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cxnSp>
        <p:nvCxnSpPr>
          <p:cNvPr id="38" name="直線接點​​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矩形 38" descr="筆刷筆觸點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0" name="文字預留位置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2" name="文字預留位置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  <a:endParaRPr lang="zh-TW" altLang="en-US" dirty="0"/>
          </a:p>
        </p:txBody>
      </p:sp>
      <p:sp>
        <p:nvSpPr>
          <p:cNvPr id="43" name="文字預留位置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4" name="圖片預留位置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6" name="圖片預留位置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文字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ADCB8882-8679-4A24-B5FF-3172F3D0EF52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副標題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7" name="文字預留位置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18" name="文字預留位置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電話範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 descr="筆刷筆觸點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 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橢圓​​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橢圓​​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3E6AA246-3287-4BD2-91A2-B534FC221F2C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9" name="圖片預留位置 11" descr="桌子上的披薩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3" name="圖片預留位置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24" name="文字預留位置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400" y="3048217"/>
            <a:ext cx="2385242" cy="1712618"/>
          </a:xfrm>
        </p:spPr>
        <p:txBody>
          <a:bodyPr t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7" name="文字預留位置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母片文字樣式</a:t>
            </a:r>
            <a:endParaRPr lang="zh-TW" altLang="en-US" dirty="0"/>
          </a:p>
        </p:txBody>
      </p:sp>
      <p:sp>
        <p:nvSpPr>
          <p:cNvPr id="28" name="文字預留位置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1" name="文字預留位置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母片文字樣式</a:t>
            </a:r>
            <a:endParaRPr lang="zh-TW" altLang="en-US" dirty="0"/>
          </a:p>
        </p:txBody>
      </p:sp>
      <p:sp>
        <p:nvSpPr>
          <p:cNvPr id="33" name="圖片預留位置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4" name="圖片預留位置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EF67D870-AFA7-4ADC-805F-CBAE7280102E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descr="餐廳內部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7" name="矩形 6" descr="筆刷筆觸遮罩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8041"/>
            <a:ext cx="4251138" cy="1355251"/>
          </a:xfrm>
        </p:spPr>
        <p:txBody>
          <a:bodyPr rtlCol="0" anchor="b">
            <a:normAutofit/>
          </a:bodyPr>
          <a:lstStyle>
            <a:lvl1pPr>
              <a:defRPr sz="3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78E0B0EB-68AF-4105-8EBA-FAF1A4BAA322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9" name="橢圓​​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11" name="直線接點​​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圖片預留位置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descr="喝著咖啡的年輕男性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矩形 7" descr="筆刷筆觸遮罩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540" y="830880"/>
            <a:ext cx="5292000" cy="1600200"/>
          </a:xfrm>
        </p:spPr>
        <p:txBody>
          <a:bodyPr rtlCol="0" anchor="b">
            <a:normAutofit/>
          </a:bodyPr>
          <a:lstStyle>
            <a:lvl1pPr>
              <a:defRPr sz="36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 rtlCol="0"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橢圓​​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13" name="直線接點​​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圖片預留位置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 descr="拿著手機且面帶微笑的年輕女性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矩形 7" descr="筆刷筆觸遮罩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7" name="標題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62" y="800100"/>
            <a:ext cx="5386748" cy="1223719"/>
          </a:xfrm>
        </p:spPr>
        <p:txBody>
          <a:bodyPr rtlCol="0" anchor="b" anchorCtr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5D57B692-53E9-453E-B7DF-4C64FF086D0E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9" name="圖片預留位置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1" name="橢圓​​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14" name="直線接點​​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內容預留位置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 rtlCol="0"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 descr="筆刷筆觸點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3" name="矩形 12" descr="筆刷筆觸點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2682F78B-88B1-439C-8BA3-1FCC6AEF462A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7" name="矩形 6" descr="筆刷筆觸點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矩形 8" descr="筆刷筆觸點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6" name="圖片預留位置 81" descr="玻璃圖示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20" name="橢圓​​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3" name="圖片預留位置 81" descr="玻璃圖示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24" name="橢圓​​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3" name="圖片預留位置 81" descr="玻璃圖示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4" name="橢圓​​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5" name="圖片預留位置 81" descr="玻璃圖示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6" name="橢圓​​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37" name="直線接點​​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副標題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1" name="文字預留位置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2" name="文字預留位置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4" name="文字預留位置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5" name="文字預留位置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7" name="文字預留位置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8" name="文字預留位置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9" name="文字預留位置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0" name="文字預留位置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1" name="圖片預留位置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與電腦影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 descr="筆刷筆觸點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 </a:t>
            </a:r>
            <a:endParaRPr lang="zh-TW" altLang="en-US" i="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4" name="橢圓​​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0" name="橢圓​​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0" name="矩形 29" descr="電腦監視器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  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圖片預留位置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rtlCol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53A3ED16-39CF-4D11-9561-FB55A364B0E8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6" name="圖片預留位置 81" descr="玻璃圖示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3" name="圖片預留位置 81" descr="玻璃圖示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cxnSp>
        <p:nvCxnSpPr>
          <p:cNvPr id="37" name="直線接點​​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文字預留位置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2" name="文字預留位置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/>
              <a:t>編輯文字樣式</a:t>
            </a:r>
            <a:endParaRPr lang="zh-TW" altLang="en-US" dirty="0"/>
          </a:p>
        </p:txBody>
      </p:sp>
      <p:sp>
        <p:nvSpPr>
          <p:cNvPr id="47" name="文字預留位置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8" name="文字預留位置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/>
              <a:t>編輯文字樣式</a:t>
            </a:r>
            <a:endParaRPr lang="zh-TW" altLang="en-US" dirty="0"/>
          </a:p>
        </p:txBody>
      </p:sp>
      <p:sp>
        <p:nvSpPr>
          <p:cNvPr id="51" name="圖片預留位置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矩形 5" descr="筆刷筆觸遮罩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i="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4059533"/>
            <a:ext cx="10515600" cy="809566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7822CF10-E438-4F89-9378-DCA28298FB22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8" name="橢圓​​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圖片預留位置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cxnSp>
        <p:nvCxnSpPr>
          <p:cNvPr id="14" name="直線接點​​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副標題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4901618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42CFE2B2-05EA-46DA-8F99-1805666DC540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直線接點​​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副標題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14" name="文字預留位置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17" name="內容預留位置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19" name="文字預留位置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0" name="文字預留位置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21" name="圖片預留位置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D69F6156-1632-43CC-AC3C-5627E7C96525}" type="datetime1">
              <a:rPr lang="zh-TW" altLang="en-US" smtClean="0"/>
              <a:pPr/>
              <a:t>2020/6/28</a:t>
            </a:fld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F470E458-E7C2-4395-B75D-476A174CEE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7" name="橢圓​​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5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  <a:sym typeface="Microsoft JhengHei UI" panose="020B0604030504040204" pitchFamily="34" charset="-12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9.svg"/><Relationship Id="rId5" Type="http://schemas.microsoft.com/office/2007/relationships/hdphoto" Target="../media/hdphoto1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3482149"/>
            <a:ext cx="6769567" cy="196777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今天你想抽點什麼？</a:t>
            </a:r>
            <a:endParaRPr lang="zh-TW" altLang="en-US" sz="54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2F902E-562E-4C59-9195-659D40C6A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27" y="5449919"/>
            <a:ext cx="12108873" cy="1408082"/>
          </a:xfrm>
        </p:spPr>
        <p:txBody>
          <a:bodyPr rtlCol="0"/>
          <a:lstStyle/>
          <a:p>
            <a:pPr rtl="0"/>
            <a:endParaRPr lang="en-US" altLang="zh-TW" sz="2800" dirty="0" smtClean="0"/>
          </a:p>
          <a:p>
            <a:pPr rtl="0"/>
            <a:r>
              <a:rPr lang="zh-TW" altLang="en-US" sz="2800" dirty="0" smtClean="0"/>
              <a:t>指導教授：許志仲 教授</a:t>
            </a:r>
            <a:endParaRPr lang="en-US" altLang="zh-TW" sz="2800" dirty="0" smtClean="0"/>
          </a:p>
          <a:p>
            <a:pPr rtl="0"/>
            <a:r>
              <a:rPr lang="zh-TW" altLang="en-US" sz="2800" dirty="0" smtClean="0"/>
              <a:t>組員：</a:t>
            </a:r>
            <a:r>
              <a:rPr lang="en-US" altLang="zh-TW" sz="2800" dirty="0" smtClean="0"/>
              <a:t>B10756013</a:t>
            </a:r>
            <a:r>
              <a:rPr lang="zh-TW" altLang="en-US" sz="2800" dirty="0" smtClean="0"/>
              <a:t>陳冠妤、</a:t>
            </a:r>
            <a:r>
              <a:rPr lang="en-US" altLang="zh-TW" sz="2800" dirty="0" smtClean="0"/>
              <a:t>B10756035</a:t>
            </a:r>
            <a:r>
              <a:rPr lang="zh-TW" altLang="en-US" sz="2800" dirty="0" smtClean="0"/>
              <a:t>林郁倫、</a:t>
            </a:r>
            <a:r>
              <a:rPr lang="en-US" altLang="zh-TW" sz="2800" dirty="0" smtClean="0"/>
              <a:t>B10756049</a:t>
            </a:r>
            <a:r>
              <a:rPr lang="zh-TW" altLang="en-US" sz="2800" dirty="0" smtClean="0"/>
              <a:t>方思予</a:t>
            </a:r>
            <a:endParaRPr lang="zh-TW" altLang="en-US" sz="2800" dirty="0">
              <a:sym typeface="Microsoft JhengHei UI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 txBox="1">
            <a:spLocks/>
          </p:cNvSpPr>
          <p:nvPr/>
        </p:nvSpPr>
        <p:spPr>
          <a:xfrm>
            <a:off x="4396508" y="5569527"/>
            <a:ext cx="6769567" cy="8818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5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 sz="4400" dirty="0" smtClean="0"/>
              <a:t>第七組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D8F39A-E118-43F8-815F-43859C4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解決方案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3CEC3D2-2C7A-4B7D-AE77-495AD272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10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A9DA2D1-994D-4AB7-87F1-A6FB5D623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362" y="2628910"/>
            <a:ext cx="6017460" cy="605609"/>
          </a:xfrm>
        </p:spPr>
        <p:txBody>
          <a:bodyPr rtlCol="0">
            <a:normAutofit/>
          </a:bodyPr>
          <a:lstStyle/>
          <a:p>
            <a:pPr marL="1800" indent="0" rtl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Microsoft JhengHei UI" panose="020B0604030504040204" pitchFamily="34" charset="-120"/>
              </a:rPr>
              <a:t>利用網路資源搜尋，尋找解決方案。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  <a:sym typeface="Microsoft JhengHei UI" panose="020B0604030504040204" pitchFamily="34" charset="-120"/>
            </a:endParaRPr>
          </a:p>
        </p:txBody>
      </p:sp>
      <p:sp>
        <p:nvSpPr>
          <p:cNvPr id="10" name="內容預留位置 2">
            <a:extLst>
              <a:ext uri="{FF2B5EF4-FFF2-40B4-BE49-F238E27FC236}">
                <a16:creationId xmlns:a16="http://schemas.microsoft.com/office/drawing/2014/main" id="{9A9DA2D1-994D-4AB7-87F1-A6FB5D623E01}"/>
              </a:ext>
            </a:extLst>
          </p:cNvPr>
          <p:cNvSpPr txBox="1">
            <a:spLocks/>
          </p:cNvSpPr>
          <p:nvPr/>
        </p:nvSpPr>
        <p:spPr>
          <a:xfrm>
            <a:off x="907362" y="3839610"/>
            <a:ext cx="6017460" cy="127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1pPr>
            <a:lvl2pPr marL="1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2100" i="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2pPr>
            <a:lvl3pPr marL="230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00" i="1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3pPr>
            <a:lvl4pPr marL="230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00" i="1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4pPr>
            <a:lvl5pPr marL="230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00" i="1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最終我們利用下面的這個方法來實現點選連接到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map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" t="10541" r="4631" b="8143"/>
          <a:stretch/>
        </p:blipFill>
        <p:spPr>
          <a:xfrm>
            <a:off x="267855" y="5250822"/>
            <a:ext cx="7185198" cy="14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375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792" y="3173689"/>
            <a:ext cx="4772417" cy="1102291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000" dirty="0" smtClean="0"/>
              <a:t>實際演</a:t>
            </a:r>
            <a:r>
              <a:rPr lang="zh-TW" altLang="en-US" sz="4000" dirty="0"/>
              <a:t>練</a:t>
            </a:r>
            <a:endParaRPr lang="zh-TW" altLang="en-US" sz="4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11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9" name="圖片版面配置區 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2286"/>
          <a:stretch>
            <a:fillRect/>
          </a:stretch>
        </p:blipFill>
        <p:spPr>
          <a:xfrm>
            <a:off x="4747491" y="1655706"/>
            <a:ext cx="2445760" cy="1586257"/>
          </a:xfrm>
          <a:effectLst>
            <a:softEdge rad="63500"/>
          </a:effectLst>
        </p:spPr>
      </p:pic>
      <p:sp>
        <p:nvSpPr>
          <p:cNvPr id="10" name="文字方塊 9"/>
          <p:cNvSpPr txBox="1"/>
          <p:nvPr/>
        </p:nvSpPr>
        <p:spPr>
          <a:xfrm>
            <a:off x="4856940" y="2800615"/>
            <a:ext cx="2121591" cy="3730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今天你想抽點什麼？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89999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E4C0176-F748-42D4-A25B-71F0C054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zh-TW" altLang="en-US" dirty="0" smtClean="0"/>
              <a:t>謝謝</a:t>
            </a:r>
            <a:r>
              <a:rPr lang="zh-TW" altLang="en-US" dirty="0"/>
              <a:t>聆聽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！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15" name="圖片版面配置區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2286"/>
          <a:stretch>
            <a:fillRect/>
          </a:stretch>
        </p:blipFill>
        <p:spPr>
          <a:xfrm>
            <a:off x="7185891" y="4038688"/>
            <a:ext cx="3627767" cy="235287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6" name="文字方塊 15"/>
          <p:cNvSpPr txBox="1"/>
          <p:nvPr/>
        </p:nvSpPr>
        <p:spPr>
          <a:xfrm>
            <a:off x="7359995" y="5783960"/>
            <a:ext cx="3104805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今天你想抽點什麼？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68092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792" y="3173689"/>
            <a:ext cx="4772417" cy="1102291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000" dirty="0" smtClean="0"/>
              <a:t>研究動</a:t>
            </a:r>
            <a:r>
              <a:rPr lang="zh-TW" altLang="en-US" sz="4000" dirty="0"/>
              <a:t>機</a:t>
            </a:r>
            <a:endParaRPr lang="zh-TW" altLang="en-US" sz="4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0</a:t>
            </a:r>
            <a:fld id="{F470E458-E7C2-4395-B75D-476A174CEE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/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9" name="圖片版面配置區 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2286"/>
          <a:stretch>
            <a:fillRect/>
          </a:stretch>
        </p:blipFill>
        <p:spPr>
          <a:xfrm>
            <a:off x="4747491" y="1655706"/>
            <a:ext cx="2445760" cy="1586257"/>
          </a:xfrm>
          <a:effectLst>
            <a:softEdge rad="63500"/>
          </a:effectLst>
        </p:spPr>
      </p:pic>
      <p:sp>
        <p:nvSpPr>
          <p:cNvPr id="10" name="文字方塊 9"/>
          <p:cNvSpPr txBox="1"/>
          <p:nvPr/>
        </p:nvSpPr>
        <p:spPr>
          <a:xfrm>
            <a:off x="4856940" y="2800615"/>
            <a:ext cx="2121591" cy="3730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今天你想抽點什麼？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82288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研究動</a:t>
            </a:r>
            <a:r>
              <a:rPr lang="zh-TW" altLang="en-US" dirty="0"/>
              <a:t>機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文字預留位置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287577" y="2991725"/>
            <a:ext cx="2453880" cy="838406"/>
          </a:xfrm>
        </p:spPr>
        <p:txBody>
          <a:bodyPr rtlCol="0"/>
          <a:lstStyle/>
          <a:p>
            <a:pPr rtl="0"/>
            <a:r>
              <a:rPr lang="zh-TW" altLang="en-US" dirty="0" smtClean="0"/>
              <a:t>你是否也常為了吃什麼而猶豫？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0" name="文字預留位置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543622" y="2920544"/>
            <a:ext cx="2297013" cy="343264"/>
          </a:xfrm>
        </p:spPr>
        <p:txBody>
          <a:bodyPr rtlCol="0"/>
          <a:lstStyle/>
          <a:p>
            <a:pPr rtl="0"/>
            <a:r>
              <a:rPr lang="zh-TW" altLang="en-US" dirty="0" smtClean="0"/>
              <a:t>你是否也常為了去哪而猶豫？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0</a:t>
            </a:r>
            <a:fld id="{F470E458-E7C2-4395-B75D-476A174CEE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5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6" b="26706"/>
          <a:stretch>
            <a:fillRect/>
          </a:stretch>
        </p:blipFill>
        <p:spPr>
          <a:xfrm flipH="1">
            <a:off x="3804600" y="1954810"/>
            <a:ext cx="4582800" cy="2844000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984" l="392" r="100000">
                        <a14:foregroundMark x1="53333" y1="54435" x2="53333" y2="54435"/>
                        <a14:foregroundMark x1="78824" y1="82661" x2="78824" y2="82661"/>
                        <a14:foregroundMark x1="72549" y1="33065" x2="72549" y2="33065"/>
                        <a14:foregroundMark x1="67843" y1="35081" x2="67843" y2="35081"/>
                        <a14:foregroundMark x1="59216" y1="38306" x2="59216" y2="38306"/>
                        <a14:foregroundMark x1="61176" y1="22581" x2="61176" y2="22581"/>
                        <a14:foregroundMark x1="43137" y1="29839" x2="43137" y2="29839"/>
                        <a14:foregroundMark x1="70196" y1="18548" x2="70196" y2="18548"/>
                        <a14:foregroundMark x1="56078" y1="19758" x2="56078" y2="19758"/>
                        <a14:foregroundMark x1="52941" y1="27016" x2="52941" y2="27016"/>
                        <a14:foregroundMark x1="57255" y1="35081" x2="57255" y2="35081"/>
                        <a14:foregroundMark x1="58431" y1="47581" x2="58431" y2="47581"/>
                        <a14:foregroundMark x1="61961" y1="56452" x2="61961" y2="56452"/>
                        <a14:foregroundMark x1="68627" y1="51613" x2="68627" y2="51613"/>
                        <a14:foregroundMark x1="71373" y1="47984" x2="71373" y2="47984"/>
                        <a14:foregroundMark x1="72549" y1="45161" x2="72549" y2="45161"/>
                        <a14:foregroundMark x1="72157" y1="43145" x2="68235" y2="42339"/>
                        <a14:foregroundMark x1="64706" y1="42742" x2="64706" y2="42742"/>
                        <a14:foregroundMark x1="64314" y1="42742" x2="64314" y2="42742"/>
                        <a14:foregroundMark x1="63137" y1="44355" x2="61176" y2="47177"/>
                        <a14:foregroundMark x1="61176" y1="47177" x2="61176" y2="47177"/>
                        <a14:foregroundMark x1="63529" y1="50000" x2="63922" y2="52823"/>
                        <a14:foregroundMark x1="63922" y1="52823" x2="63922" y2="52823"/>
                        <a14:foregroundMark x1="63922" y1="52823" x2="63922" y2="52823"/>
                        <a14:foregroundMark x1="70980" y1="40323" x2="70980" y2="40323"/>
                        <a14:foregroundMark x1="65490" y1="48387" x2="65490" y2="48387"/>
                        <a14:foregroundMark x1="64706" y1="49597" x2="64706" y2="49597"/>
                        <a14:foregroundMark x1="66667" y1="44758" x2="66667" y2="44758"/>
                        <a14:foregroundMark x1="67843" y1="63306" x2="67059" y2="63710"/>
                        <a14:foregroundMark x1="65882" y1="66532" x2="65882" y2="66532"/>
                        <a14:foregroundMark x1="57647" y1="74194" x2="57647" y2="74194"/>
                        <a14:foregroundMark x1="57647" y1="75000" x2="56078" y2="74597"/>
                        <a14:foregroundMark x1="49412" y1="66532" x2="49412" y2="64113"/>
                        <a14:foregroundMark x1="52549" y1="59274" x2="52549" y2="59274"/>
                        <a14:foregroundMark x1="52941" y1="58065" x2="52941" y2="58065"/>
                        <a14:foregroundMark x1="46275" y1="50403" x2="46275" y2="50403"/>
                        <a14:foregroundMark x1="42745" y1="44758" x2="42745" y2="44758"/>
                        <a14:foregroundMark x1="40784" y1="39919" x2="40784" y2="39919"/>
                        <a14:foregroundMark x1="41569" y1="30645" x2="41569" y2="30645"/>
                        <a14:foregroundMark x1="53333" y1="24597" x2="53333" y2="24597"/>
                        <a14:foregroundMark x1="48627" y1="36290" x2="48627" y2="36290"/>
                        <a14:foregroundMark x1="52941" y1="39919" x2="52941" y2="39919"/>
                        <a14:foregroundMark x1="61961" y1="14919" x2="61961" y2="14919"/>
                        <a14:foregroundMark x1="66667" y1="19758" x2="66667" y2="19758"/>
                        <a14:foregroundMark x1="72549" y1="34677" x2="72549" y2="34677"/>
                        <a14:foregroundMark x1="78039" y1="29435" x2="78039" y2="29435"/>
                        <a14:foregroundMark x1="82745" y1="28226" x2="82745" y2="28226"/>
                        <a14:foregroundMark x1="85490" y1="26210" x2="85490" y2="26210"/>
                        <a14:foregroundMark x1="87843" y1="24597" x2="87843" y2="24597"/>
                        <a14:foregroundMark x1="89020" y1="22984" x2="89020" y2="22984"/>
                        <a14:foregroundMark x1="90980" y1="21371" x2="90980" y2="21371"/>
                        <a14:foregroundMark x1="92549" y1="20161" x2="92549" y2="20161"/>
                        <a14:foregroundMark x1="94118" y1="17339" x2="94118" y2="17339"/>
                        <a14:foregroundMark x1="76078" y1="49194" x2="76078" y2="49194"/>
                        <a14:foregroundMark x1="82353" y1="42339" x2="82353" y2="42339"/>
                        <a14:foregroundMark x1="85490" y1="49194" x2="85490" y2="49194"/>
                        <a14:foregroundMark x1="87843" y1="55242" x2="87843" y2="55242"/>
                        <a14:foregroundMark x1="88235" y1="57258" x2="88235" y2="57258"/>
                        <a14:foregroundMark x1="83922" y1="57661" x2="83922" y2="57661"/>
                        <a14:foregroundMark x1="83922" y1="61694" x2="81569" y2="59274"/>
                        <a14:foregroundMark x1="74902" y1="53226" x2="74118" y2="52419"/>
                        <a14:foregroundMark x1="74510" y1="47984" x2="74510" y2="47984"/>
                        <a14:foregroundMark x1="76078" y1="56855" x2="76078" y2="56855"/>
                        <a14:foregroundMark x1="73725" y1="68145" x2="73725" y2="68145"/>
                        <a14:foregroundMark x1="73333" y1="71371" x2="73333" y2="71371"/>
                        <a14:foregroundMark x1="17255" y1="19355" x2="17255" y2="19355"/>
                        <a14:foregroundMark x1="17255" y1="29435" x2="17255" y2="29435"/>
                        <a14:foregroundMark x1="17255" y1="29435" x2="17255" y2="29435"/>
                        <a14:foregroundMark x1="13333" y1="49597" x2="13333" y2="49597"/>
                        <a14:foregroundMark x1="20000" y1="59677" x2="20000" y2="59677"/>
                        <a14:foregroundMark x1="21176" y1="72177" x2="21961" y2="73790"/>
                        <a14:foregroundMark x1="25490" y1="80645" x2="25490" y2="80645"/>
                        <a14:foregroundMark x1="28627" y1="83468" x2="28627" y2="83468"/>
                        <a14:foregroundMark x1="26275" y1="74597" x2="25882" y2="73387"/>
                        <a14:foregroundMark x1="26275" y1="69758" x2="25882" y2="66532"/>
                        <a14:foregroundMark x1="25882" y1="54839" x2="25882" y2="53226"/>
                        <a14:foregroundMark x1="29020" y1="46371" x2="28627" y2="43145"/>
                        <a14:foregroundMark x1="27843" y1="39919" x2="27843" y2="39919"/>
                        <a14:foregroundMark x1="27059" y1="35887" x2="26275" y2="32661"/>
                        <a14:foregroundMark x1="23529" y1="26613" x2="23529" y2="25403"/>
                        <a14:foregroundMark x1="23529" y1="21371" x2="24314" y2="18145"/>
                        <a14:foregroundMark x1="24706" y1="15323" x2="24706" y2="15323"/>
                        <a14:foregroundMark x1="23922" y1="13306" x2="23922" y2="13306"/>
                        <a14:foregroundMark x1="20392" y1="9677" x2="20392" y2="9677"/>
                        <a14:foregroundMark x1="17255" y1="8871" x2="17255" y2="8871"/>
                        <a14:foregroundMark x1="14118" y1="22581" x2="14118" y2="22581"/>
                        <a14:backgroundMark x1="37255" y1="12903" x2="37255" y2="12903"/>
                        <a14:backgroundMark x1="48235" y1="16532" x2="48235" y2="16532"/>
                        <a14:backgroundMark x1="7451" y1="9677" x2="7451" y2="9677"/>
                        <a14:backgroundMark x1="5098" y1="24194" x2="5098" y2="24194"/>
                        <a14:backgroundMark x1="5882" y1="39919" x2="5882" y2="39919"/>
                        <a14:backgroundMark x1="7059" y1="19758" x2="7059" y2="19758"/>
                        <a14:backgroundMark x1="9804" y1="10484" x2="9804" y2="10484"/>
                        <a14:backgroundMark x1="7843" y1="33065" x2="7843" y2="33065"/>
                        <a14:backgroundMark x1="9020" y1="25403" x2="9020" y2="25403"/>
                        <a14:backgroundMark x1="9020" y1="52823" x2="9020" y2="52823"/>
                        <a14:backgroundMark x1="7451" y1="46371" x2="7451" y2="46371"/>
                        <a14:backgroundMark x1="8627" y1="43548" x2="8627" y2="43548"/>
                        <a14:backgroundMark x1="9020" y1="64113" x2="9020" y2="64113"/>
                        <a14:backgroundMark x1="9020" y1="58065" x2="9020" y2="58065"/>
                        <a14:backgroundMark x1="9804" y1="70565" x2="9804" y2="70565"/>
                        <a14:backgroundMark x1="12157" y1="79032" x2="12157" y2="79032"/>
                        <a14:backgroundMark x1="38039" y1="59677" x2="38039" y2="59677"/>
                        <a14:backgroundMark x1="36471" y1="49194" x2="36471" y2="49194"/>
                        <a14:backgroundMark x1="33333" y1="37097" x2="33333" y2="37097"/>
                        <a14:backgroundMark x1="37255" y1="44355" x2="37255" y2="44355"/>
                        <a14:backgroundMark x1="36078" y1="56452" x2="34902" y2="56452"/>
                        <a14:backgroundMark x1="37255" y1="67339" x2="37255" y2="67339"/>
                        <a14:backgroundMark x1="34510" y1="75000" x2="34510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51" y="2059990"/>
            <a:ext cx="2494324" cy="242585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02" b="96498" l="9470" r="96970">
                        <a14:foregroundMark x1="41667" y1="45914" x2="41667" y2="45914"/>
                        <a14:foregroundMark x1="49621" y1="53307" x2="49621" y2="53307"/>
                        <a14:foregroundMark x1="35606" y1="49416" x2="35606" y2="49416"/>
                        <a14:foregroundMark x1="40530" y1="54475" x2="40530" y2="54475"/>
                        <a14:foregroundMark x1="40530" y1="50973" x2="40530" y2="50973"/>
                        <a14:foregroundMark x1="43182" y1="52529" x2="43182" y2="52529"/>
                        <a14:foregroundMark x1="35606" y1="37354" x2="35606" y2="37354"/>
                        <a14:foregroundMark x1="38636" y1="39689" x2="38636" y2="39689"/>
                        <a14:foregroundMark x1="40530" y1="42023" x2="40530" y2="42023"/>
                        <a14:foregroundMark x1="44697" y1="44747" x2="44697" y2="44747"/>
                        <a14:foregroundMark x1="45455" y1="46693" x2="45455" y2="46693"/>
                        <a14:foregroundMark x1="56061" y1="49027" x2="56061" y2="49027"/>
                        <a14:foregroundMark x1="56439" y1="49027" x2="56439" y2="49027"/>
                        <a14:foregroundMark x1="60985" y1="49805" x2="60985" y2="49805"/>
                        <a14:foregroundMark x1="61364" y1="48638" x2="61364" y2="48638"/>
                        <a14:foregroundMark x1="56061" y1="56031" x2="56061" y2="56031"/>
                        <a14:foregroundMark x1="50000" y1="43191" x2="50000" y2="43191"/>
                        <a14:foregroundMark x1="57576" y1="51751" x2="57576" y2="51751"/>
                        <a14:foregroundMark x1="75379" y1="54086" x2="75379" y2="54086"/>
                        <a14:foregroundMark x1="84091" y1="50973" x2="84091" y2="50973"/>
                        <a14:foregroundMark x1="15909" y1="52529" x2="15909" y2="52529"/>
                        <a14:foregroundMark x1="23485" y1="53696" x2="23485" y2="53696"/>
                        <a14:foregroundMark x1="24242" y1="75097" x2="24242" y2="75097"/>
                        <a14:foregroundMark x1="59848" y1="43580" x2="59848" y2="43580"/>
                        <a14:foregroundMark x1="25000" y1="87549" x2="25000" y2="87549"/>
                        <a14:foregroundMark x1="42424" y1="85214" x2="42424" y2="85214"/>
                        <a14:foregroundMark x1="50758" y1="84825" x2="50758" y2="84825"/>
                        <a14:foregroundMark x1="71591" y1="84825" x2="71591" y2="84825"/>
                        <a14:foregroundMark x1="90530" y1="82490" x2="90530" y2="82490"/>
                        <a14:foregroundMark x1="90530" y1="92607" x2="90530" y2="92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64" y="2059990"/>
            <a:ext cx="2966651" cy="288799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11" b="95982" l="2756" r="97638">
                        <a14:foregroundMark x1="58268" y1="63839" x2="58268" y2="63839"/>
                        <a14:foregroundMark x1="60630" y1="85268" x2="60630" y2="85268"/>
                        <a14:foregroundMark x1="51969" y1="86607" x2="51969" y2="86607"/>
                        <a14:foregroundMark x1="45669" y1="83482" x2="45669" y2="83482"/>
                        <a14:foregroundMark x1="51575" y1="85268" x2="51575" y2="85268"/>
                        <a14:foregroundMark x1="11024" y1="9821" x2="11024" y2="9821"/>
                        <a14:foregroundMark x1="11811" y1="14732" x2="11811" y2="14732"/>
                        <a14:foregroundMark x1="11811" y1="24554" x2="11811" y2="24554"/>
                        <a14:foregroundMark x1="10236" y1="24107" x2="10236" y2="24107"/>
                        <a14:foregroundMark x1="7087" y1="26339" x2="7087" y2="26339"/>
                        <a14:foregroundMark x1="13386" y1="28125" x2="13386" y2="28125"/>
                        <a14:foregroundMark x1="12205" y1="32589" x2="12205" y2="32589"/>
                        <a14:foregroundMark x1="12992" y1="40625" x2="12992" y2="40625"/>
                        <a14:foregroundMark x1="7874" y1="40179" x2="7874" y2="40179"/>
                        <a14:foregroundMark x1="11024" y1="53125" x2="11024" y2="53125"/>
                        <a14:foregroundMark x1="9449" y1="66964" x2="9449" y2="66964"/>
                        <a14:foregroundMark x1="15354" y1="66518" x2="15354" y2="66518"/>
                        <a14:foregroundMark x1="13386" y1="79018" x2="13386" y2="79018"/>
                        <a14:foregroundMark x1="14173" y1="87946" x2="14173" y2="87946"/>
                        <a14:foregroundMark x1="61024" y1="52232" x2="61024" y2="52232"/>
                        <a14:foregroundMark x1="60236" y1="82589" x2="60236" y2="82589"/>
                        <a14:foregroundMark x1="53150" y1="83482" x2="53150" y2="83482"/>
                        <a14:foregroundMark x1="42913" y1="86607" x2="42913" y2="86607"/>
                        <a14:foregroundMark x1="48425" y1="90625" x2="48425" y2="90625"/>
                        <a14:foregroundMark x1="15354" y1="78125" x2="15354" y2="78125"/>
                        <a14:backgroundMark x1="12992" y1="82589" x2="12992" y2="82589"/>
                        <a14:backgroundMark x1="13386" y1="81696" x2="1338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66" y="1652334"/>
            <a:ext cx="3914346" cy="3452021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9260857" y="2408278"/>
            <a:ext cx="56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8D632F"/>
                </a:solidFill>
              </a:rPr>
              <a:t>GO</a:t>
            </a:r>
            <a:endParaRPr lang="zh-TW" altLang="en-US" b="1" dirty="0">
              <a:solidFill>
                <a:srgbClr val="8D632F"/>
              </a:solidFill>
            </a:endParaRPr>
          </a:p>
        </p:txBody>
      </p:sp>
      <p:pic>
        <p:nvPicPr>
          <p:cNvPr id="22" name="圖片預留位置 22" descr="刀叉圖示">
            <a:extLst>
              <a:ext uri="{FF2B5EF4-FFF2-40B4-BE49-F238E27FC236}">
                <a16:creationId xmlns:a16="http://schemas.microsoft.com/office/drawing/2014/main" id="{ED69C2CE-13BC-4657-9342-BFDC8F715C5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 l="-35875" t="-13714" r="-35875" b="-13714"/>
          <a:stretch/>
        </p:blipFill>
        <p:spPr>
          <a:xfrm>
            <a:off x="994634" y="2351899"/>
            <a:ext cx="504000" cy="50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1022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792" y="3173689"/>
            <a:ext cx="4772417" cy="1102291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000" dirty="0" smtClean="0"/>
              <a:t>程式運作</a:t>
            </a:r>
            <a:r>
              <a:rPr lang="zh-TW" altLang="en-US" sz="4000" dirty="0"/>
              <a:t>流程</a:t>
            </a:r>
            <a:endParaRPr lang="zh-TW" altLang="en-US" sz="4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0</a:t>
            </a:r>
            <a:fld id="{F470E458-E7C2-4395-B75D-476A174CEE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9" name="圖片版面配置區 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2286"/>
          <a:stretch>
            <a:fillRect/>
          </a:stretch>
        </p:blipFill>
        <p:spPr>
          <a:xfrm>
            <a:off x="4747491" y="1655706"/>
            <a:ext cx="2445760" cy="1586257"/>
          </a:xfrm>
          <a:effectLst>
            <a:softEdge rad="63500"/>
          </a:effectLst>
        </p:spPr>
      </p:pic>
      <p:sp>
        <p:nvSpPr>
          <p:cNvPr id="10" name="文字方塊 9"/>
          <p:cNvSpPr txBox="1"/>
          <p:nvPr/>
        </p:nvSpPr>
        <p:spPr>
          <a:xfrm>
            <a:off x="4856940" y="2800615"/>
            <a:ext cx="2121591" cy="3730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今天你想抽點什麼？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23674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程式運作</a:t>
            </a:r>
            <a:r>
              <a:rPr lang="zh-TW" altLang="en-US" dirty="0"/>
              <a:t>流程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7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1" y="2647949"/>
            <a:ext cx="553872" cy="2265245"/>
          </a:xfrm>
          <a:ln>
            <a:solidFill>
              <a:schemeClr val="bg1">
                <a:lumMod val="10000"/>
              </a:schemeClr>
            </a:solidFill>
          </a:ln>
        </p:spPr>
        <p:txBody>
          <a:bodyPr rtlCol="0"/>
          <a:lstStyle/>
          <a:p>
            <a:pPr rtl="0"/>
            <a:r>
              <a:rPr lang="zh-TW" altLang="en-US" dirty="0"/>
              <a:t>載</a:t>
            </a:r>
            <a:r>
              <a:rPr lang="zh-TW" altLang="en-US" dirty="0" smtClean="0"/>
              <a:t>入上次資</a:t>
            </a:r>
            <a:r>
              <a:rPr lang="zh-TW" altLang="en-US" dirty="0"/>
              <a:t>料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0</a:t>
            </a:r>
            <a:fld id="{F470E458-E7C2-4395-B75D-476A174CEE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7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908727" y="2092718"/>
            <a:ext cx="553872" cy="884492"/>
          </a:xfrm>
          <a:ln>
            <a:solidFill>
              <a:schemeClr val="bg1">
                <a:lumMod val="10000"/>
              </a:schemeClr>
            </a:solidFill>
          </a:ln>
        </p:spPr>
        <p:txBody>
          <a:bodyPr rtlCol="0"/>
          <a:lstStyle/>
          <a:p>
            <a:pPr rtl="0"/>
            <a:r>
              <a:rPr lang="zh-TW" altLang="en-US" dirty="0" smtClean="0"/>
              <a:t>清</a:t>
            </a:r>
            <a:r>
              <a:rPr lang="zh-TW" altLang="en-US" dirty="0"/>
              <a:t>除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8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515249" y="4479871"/>
            <a:ext cx="553872" cy="1583705"/>
          </a:xfrm>
          <a:ln>
            <a:solidFill>
              <a:schemeClr val="bg1">
                <a:lumMod val="10000"/>
              </a:schemeClr>
            </a:solidFill>
          </a:ln>
        </p:spPr>
        <p:txBody>
          <a:bodyPr rtlCol="0"/>
          <a:lstStyle/>
          <a:p>
            <a:pPr rtl="0"/>
            <a:r>
              <a:rPr lang="zh-TW" altLang="en-US" dirty="0" smtClean="0"/>
              <a:t>修改資</a:t>
            </a:r>
            <a:r>
              <a:rPr lang="zh-TW" altLang="en-US" dirty="0"/>
              <a:t>料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9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192298" y="3123308"/>
            <a:ext cx="831389" cy="1789887"/>
          </a:xfrm>
          <a:ln>
            <a:solidFill>
              <a:schemeClr val="bg1">
                <a:lumMod val="10000"/>
              </a:schemeClr>
            </a:solidFill>
          </a:ln>
        </p:spPr>
        <p:txBody>
          <a:bodyPr rtlCol="0"/>
          <a:lstStyle/>
          <a:p>
            <a:pPr algn="ctr" rtl="0"/>
            <a:r>
              <a:rPr lang="zh-TW" altLang="en-US" dirty="0" smtClean="0"/>
              <a:t>開</a:t>
            </a:r>
            <a:endParaRPr lang="en-US" altLang="zh-TW" dirty="0" smtClean="0"/>
          </a:p>
          <a:p>
            <a:pPr algn="ctr" rtl="0"/>
            <a:r>
              <a:rPr lang="zh-TW" altLang="en-US" dirty="0" smtClean="0"/>
              <a:t>始</a:t>
            </a:r>
            <a:endParaRPr lang="en-US" altLang="zh-TW" dirty="0" smtClean="0"/>
          </a:p>
          <a:p>
            <a:pPr algn="ctr" rtl="0"/>
            <a:r>
              <a:rPr lang="zh-TW" altLang="en-US" dirty="0" smtClean="0"/>
              <a:t>抽</a:t>
            </a:r>
            <a:endParaRPr lang="en-US" altLang="zh-TW" dirty="0" smtClean="0"/>
          </a:p>
          <a:p>
            <a:pPr algn="ctr" rtl="0"/>
            <a:r>
              <a:rPr lang="zh-TW" altLang="en-US" dirty="0" smtClean="0"/>
              <a:t>籤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0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120753" y="1739967"/>
            <a:ext cx="553872" cy="1583705"/>
          </a:xfrm>
          <a:ln>
            <a:solidFill>
              <a:schemeClr val="bg1">
                <a:lumMod val="10000"/>
              </a:schemeClr>
            </a:solidFill>
          </a:ln>
        </p:spPr>
        <p:txBody>
          <a:bodyPr rtlCol="0"/>
          <a:lstStyle/>
          <a:p>
            <a:pPr rtl="0"/>
            <a:r>
              <a:rPr lang="zh-TW" altLang="en-US" dirty="0"/>
              <a:t>輸入</a:t>
            </a:r>
            <a:r>
              <a:rPr lang="zh-TW" altLang="en-US" dirty="0" smtClean="0"/>
              <a:t>資料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1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981735" y="2424995"/>
            <a:ext cx="553872" cy="2995078"/>
          </a:xfrm>
          <a:ln>
            <a:solidFill>
              <a:schemeClr val="bg1">
                <a:lumMod val="10000"/>
              </a:schemeClr>
            </a:solidFill>
          </a:ln>
        </p:spPr>
        <p:txBody>
          <a:bodyPr rtlCol="0"/>
          <a:lstStyle/>
          <a:p>
            <a:pPr rtl="0"/>
            <a:r>
              <a:rPr lang="zh-TW" altLang="en-US" dirty="0" smtClean="0"/>
              <a:t>是否顯示店家資</a:t>
            </a:r>
            <a:r>
              <a:rPr lang="zh-TW" altLang="en-US" dirty="0"/>
              <a:t>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2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702420" y="2756178"/>
            <a:ext cx="553872" cy="2335098"/>
          </a:xfrm>
          <a:ln>
            <a:solidFill>
              <a:schemeClr val="bg1">
                <a:lumMod val="10000"/>
              </a:schemeClr>
            </a:solidFill>
          </a:ln>
        </p:spPr>
        <p:txBody>
          <a:bodyPr rtlCol="0"/>
          <a:lstStyle/>
          <a:p>
            <a:pPr rtl="0"/>
            <a:r>
              <a:rPr lang="zh-TW" altLang="en-US" dirty="0" smtClean="0"/>
              <a:t>顯</a:t>
            </a:r>
            <a:r>
              <a:rPr lang="zh-TW" altLang="en-US" dirty="0"/>
              <a:t>示</a:t>
            </a:r>
            <a:r>
              <a:rPr lang="zh-TW" altLang="en-US" dirty="0" smtClean="0"/>
              <a:t>抽籤結果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4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738653" y="2257176"/>
            <a:ext cx="2615153" cy="866132"/>
          </a:xfrm>
          <a:ln>
            <a:solidFill>
              <a:schemeClr val="bg1">
                <a:lumMod val="10000"/>
              </a:schemeClr>
            </a:solidFill>
          </a:ln>
        </p:spPr>
        <p:txBody>
          <a:bodyPr rtlCol="0"/>
          <a:lstStyle/>
          <a:p>
            <a:pPr algn="ctr" rtl="0"/>
            <a:r>
              <a:rPr lang="zh-TW" altLang="en-US" dirty="0" smtClean="0"/>
              <a:t>載入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Map</a:t>
            </a:r>
          </a:p>
          <a:p>
            <a:pPr algn="ctr" rtl="0"/>
            <a:r>
              <a:rPr lang="zh-TW" altLang="en-US" dirty="0" smtClean="0"/>
              <a:t>搜尋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5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038214" y="3632490"/>
            <a:ext cx="2016030" cy="457889"/>
          </a:xfrm>
          <a:ln>
            <a:solidFill>
              <a:schemeClr val="bg1">
                <a:lumMod val="10000"/>
              </a:schemeClr>
            </a:solidFill>
          </a:ln>
        </p:spPr>
        <p:txBody>
          <a:bodyPr rtlCol="0"/>
          <a:lstStyle/>
          <a:p>
            <a:pPr rtl="0"/>
            <a:r>
              <a:rPr lang="zh-TW" altLang="en-US" dirty="0" smtClean="0"/>
              <a:t>顯示查詢結果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6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738653" y="4878289"/>
            <a:ext cx="2615153" cy="412134"/>
          </a:xfrm>
          <a:ln>
            <a:solidFill>
              <a:schemeClr val="bg1">
                <a:lumMod val="10000"/>
              </a:schemeClr>
            </a:solidFill>
          </a:ln>
        </p:spPr>
        <p:txBody>
          <a:bodyPr rtlCol="0"/>
          <a:lstStyle/>
          <a:p>
            <a:pPr algn="ctr" rtl="0"/>
            <a:r>
              <a:rPr lang="zh-TW" altLang="en-US" dirty="0" smtClean="0"/>
              <a:t>結束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7" name="向右箭號 26"/>
          <p:cNvSpPr/>
          <p:nvPr/>
        </p:nvSpPr>
        <p:spPr>
          <a:xfrm rot="20293819">
            <a:off x="1466343" y="2399399"/>
            <a:ext cx="425479" cy="412133"/>
          </a:xfrm>
          <a:prstGeom prst="rightArrow">
            <a:avLst/>
          </a:prstGeom>
          <a:solidFill>
            <a:srgbClr val="855939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 rot="881696">
            <a:off x="1438225" y="4786914"/>
            <a:ext cx="1066458" cy="504585"/>
          </a:xfrm>
          <a:prstGeom prst="rightArrow">
            <a:avLst/>
          </a:prstGeom>
          <a:solidFill>
            <a:srgbClr val="855939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>
            <a:off x="2551241" y="2342385"/>
            <a:ext cx="511264" cy="412133"/>
          </a:xfrm>
          <a:prstGeom prst="rightArrow">
            <a:avLst/>
          </a:prstGeom>
          <a:solidFill>
            <a:srgbClr val="855939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 rot="19473340">
            <a:off x="3127515" y="4506576"/>
            <a:ext cx="972119" cy="532630"/>
          </a:xfrm>
          <a:prstGeom prst="rightArrow">
            <a:avLst/>
          </a:prstGeom>
          <a:solidFill>
            <a:srgbClr val="855939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1" name="向右箭號 30"/>
          <p:cNvSpPr/>
          <p:nvPr/>
        </p:nvSpPr>
        <p:spPr>
          <a:xfrm rot="2777936">
            <a:off x="3653937" y="2402616"/>
            <a:ext cx="972119" cy="532630"/>
          </a:xfrm>
          <a:prstGeom prst="rightArrow">
            <a:avLst/>
          </a:prstGeom>
          <a:solidFill>
            <a:srgbClr val="855939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2" name="向右箭號 31"/>
          <p:cNvSpPr/>
          <p:nvPr/>
        </p:nvSpPr>
        <p:spPr>
          <a:xfrm>
            <a:off x="5101365" y="3716467"/>
            <a:ext cx="601055" cy="412133"/>
          </a:xfrm>
          <a:prstGeom prst="rightArrow">
            <a:avLst/>
          </a:prstGeom>
          <a:solidFill>
            <a:srgbClr val="855939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6342132" y="3716467"/>
            <a:ext cx="601055" cy="412133"/>
          </a:xfrm>
          <a:prstGeom prst="rightArrow">
            <a:avLst/>
          </a:prstGeom>
          <a:solidFill>
            <a:srgbClr val="855939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4" name="向右箭號 33"/>
          <p:cNvSpPr/>
          <p:nvPr/>
        </p:nvSpPr>
        <p:spPr>
          <a:xfrm>
            <a:off x="7725372" y="2381322"/>
            <a:ext cx="865007" cy="412133"/>
          </a:xfrm>
          <a:prstGeom prst="rightArrow">
            <a:avLst/>
          </a:prstGeom>
          <a:solidFill>
            <a:srgbClr val="855939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5" name="向右箭號 34"/>
          <p:cNvSpPr/>
          <p:nvPr/>
        </p:nvSpPr>
        <p:spPr>
          <a:xfrm>
            <a:off x="7725371" y="4878289"/>
            <a:ext cx="865007" cy="412133"/>
          </a:xfrm>
          <a:prstGeom prst="rightArrow">
            <a:avLst/>
          </a:prstGeom>
          <a:solidFill>
            <a:srgbClr val="855939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 rot="5400000">
            <a:off x="9750418" y="3174423"/>
            <a:ext cx="425479" cy="412133"/>
          </a:xfrm>
          <a:prstGeom prst="rightArrow">
            <a:avLst/>
          </a:prstGeom>
          <a:solidFill>
            <a:srgbClr val="855939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7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833708" y="2089568"/>
            <a:ext cx="553872" cy="368955"/>
          </a:xfrm>
          <a:ln>
            <a:noFill/>
          </a:ln>
        </p:spPr>
        <p:txBody>
          <a:bodyPr rtlCol="0"/>
          <a:lstStyle/>
          <a:p>
            <a:pPr rtl="0"/>
            <a:r>
              <a:rPr lang="zh-TW" altLang="en-US" dirty="0"/>
              <a:t>是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8" name="文字預留位置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842693" y="4588413"/>
            <a:ext cx="553872" cy="368955"/>
          </a:xfrm>
          <a:ln>
            <a:noFill/>
          </a:ln>
        </p:spPr>
        <p:txBody>
          <a:bodyPr rtlCol="0"/>
          <a:lstStyle/>
          <a:p>
            <a:pPr rtl="0"/>
            <a:r>
              <a:rPr lang="zh-TW" altLang="en-US" dirty="0" smtClean="0"/>
              <a:t>否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10130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17" grpId="0" build="p" animBg="1"/>
      <p:bldP spid="18" grpId="0" build="p" animBg="1"/>
      <p:bldP spid="19" grpId="0" build="p" animBg="1"/>
      <p:bldP spid="20" grpId="0" build="p" animBg="1"/>
      <p:bldP spid="21" grpId="0" build="p" animBg="1"/>
      <p:bldP spid="22" grpId="0" uiExpand="1" build="p" animBg="1"/>
      <p:bldP spid="24" grpId="0" uiExpand="1" build="p" animBg="1"/>
      <p:bldP spid="25" grpId="0" build="p" animBg="1"/>
      <p:bldP spid="26" grpId="0" uiExpand="1" build="p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build="p"/>
      <p:bldP spid="3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792" y="3173689"/>
            <a:ext cx="4772417" cy="1102291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000" dirty="0" smtClean="0"/>
              <a:t>程式關鍵部分</a:t>
            </a:r>
            <a:endParaRPr lang="zh-TW" altLang="en-US" sz="4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0</a:t>
            </a:r>
            <a:fld id="{F470E458-E7C2-4395-B75D-476A174CEE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9" name="圖片版面配置區 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2286"/>
          <a:stretch>
            <a:fillRect/>
          </a:stretch>
        </p:blipFill>
        <p:spPr>
          <a:xfrm>
            <a:off x="4747491" y="1655706"/>
            <a:ext cx="2445760" cy="1586257"/>
          </a:xfrm>
          <a:effectLst>
            <a:softEdge rad="63500"/>
          </a:effectLst>
        </p:spPr>
      </p:pic>
      <p:sp>
        <p:nvSpPr>
          <p:cNvPr id="10" name="文字方塊 9"/>
          <p:cNvSpPr txBox="1"/>
          <p:nvPr/>
        </p:nvSpPr>
        <p:spPr>
          <a:xfrm>
            <a:off x="4856940" y="2800615"/>
            <a:ext cx="2121591" cy="3730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今天你想抽點什麼？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24454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9C81B0-2191-45BC-9905-2E1C78EB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78702" y="656713"/>
            <a:ext cx="10515600" cy="856343"/>
          </a:xfrm>
        </p:spPr>
        <p:txBody>
          <a:bodyPr rtlCol="0"/>
          <a:lstStyle/>
          <a:p>
            <a:pPr rtl="0"/>
            <a:r>
              <a:rPr lang="zh-TW" altLang="en-US" dirty="0" smtClean="0"/>
              <a:t>程式關鍵</a:t>
            </a:r>
            <a:r>
              <a:rPr lang="zh-TW" altLang="en-US" dirty="0"/>
              <a:t>部分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0" name="文字預留位置 9">
            <a:extLst>
              <a:ext uri="{FF2B5EF4-FFF2-40B4-BE49-F238E27FC236}">
                <a16:creationId xmlns:a16="http://schemas.microsoft.com/office/drawing/2014/main" id="{CB8C2489-4C28-4A80-9F6E-875452B0C83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05785" y="2685327"/>
            <a:ext cx="4576651" cy="1312637"/>
          </a:xfrm>
        </p:spPr>
        <p:txBody>
          <a:bodyPr rtlCol="0"/>
          <a:lstStyle/>
          <a:p>
            <a:r>
              <a:rPr lang="zh-TW" altLang="en-US" dirty="0" smtClean="0">
                <a:solidFill>
                  <a:srgbClr val="8D6347"/>
                </a:solidFill>
              </a:rPr>
              <a:t>透過</a:t>
            </a:r>
            <a:r>
              <a:rPr lang="zh-TW" altLang="en-US" dirty="0">
                <a:solidFill>
                  <a:srgbClr val="8D6347"/>
                </a:solidFill>
              </a:rPr>
              <a:t>你輸入的選項，</a:t>
            </a:r>
            <a:r>
              <a:rPr lang="zh-TW" altLang="en-US" dirty="0" smtClean="0">
                <a:solidFill>
                  <a:srgbClr val="8D6347"/>
                </a:solidFill>
              </a:rPr>
              <a:t>進行</a:t>
            </a:r>
            <a:r>
              <a:rPr lang="en-US" altLang="zh-TW" dirty="0">
                <a:solidFill>
                  <a:srgbClr val="8D6347"/>
                </a:solidFill>
              </a:rPr>
              <a:t>『</a:t>
            </a:r>
            <a:r>
              <a:rPr lang="zh-TW" altLang="en-US" dirty="0" smtClean="0">
                <a:solidFill>
                  <a:srgbClr val="8D6347"/>
                </a:solidFill>
              </a:rPr>
              <a:t>抽取</a:t>
            </a:r>
            <a:r>
              <a:rPr lang="en-US" altLang="zh-TW" dirty="0" smtClean="0">
                <a:solidFill>
                  <a:srgbClr val="8D6347"/>
                </a:solidFill>
              </a:rPr>
              <a:t>』</a:t>
            </a:r>
            <a:r>
              <a:rPr lang="zh-TW" altLang="en-US" dirty="0" smtClean="0">
                <a:solidFill>
                  <a:srgbClr val="8D6347"/>
                </a:solidFill>
              </a:rPr>
              <a:t>後</a:t>
            </a:r>
            <a:r>
              <a:rPr lang="zh-TW" altLang="en-US" dirty="0">
                <a:solidFill>
                  <a:srgbClr val="8D6347"/>
                </a:solidFill>
              </a:rPr>
              <a:t>，可以選擇是否顯示店家或景點資訊。</a:t>
            </a:r>
          </a:p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文字預留位置 13">
            <a:extLst>
              <a:ext uri="{FF2B5EF4-FFF2-40B4-BE49-F238E27FC236}">
                <a16:creationId xmlns:a16="http://schemas.microsoft.com/office/drawing/2014/main" id="{E6642833-0C4D-49DE-99DB-E59E9EE7BE4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22308" y="4313030"/>
            <a:ext cx="465297" cy="357052"/>
          </a:xfrm>
        </p:spPr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2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B6128D86-6A24-4EED-BF70-9F13E0CE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0</a:t>
            </a:r>
            <a:fld id="{F470E458-E7C2-4395-B75D-476A174CEE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4" name="文字預留位置 13">
            <a:extLst>
              <a:ext uri="{FF2B5EF4-FFF2-40B4-BE49-F238E27FC236}">
                <a16:creationId xmlns:a16="http://schemas.microsoft.com/office/drawing/2014/main" id="{E6642833-0C4D-49DE-99DB-E59E9EE7BE4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02327" y="2816546"/>
            <a:ext cx="465297" cy="357052"/>
          </a:xfrm>
        </p:spPr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/>
              <a:t>1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8" name="文字預留位置 9">
            <a:extLst>
              <a:ext uri="{FF2B5EF4-FFF2-40B4-BE49-F238E27FC236}">
                <a16:creationId xmlns:a16="http://schemas.microsoft.com/office/drawing/2014/main" id="{CB8C2489-4C28-4A80-9F6E-875452B0C83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05785" y="4419872"/>
            <a:ext cx="4820197" cy="1312637"/>
          </a:xfrm>
        </p:spPr>
        <p:txBody>
          <a:bodyPr rtlCol="0"/>
          <a:lstStyle/>
          <a:p>
            <a:r>
              <a:rPr lang="zh-TW" altLang="en-US" dirty="0">
                <a:solidFill>
                  <a:srgbClr val="8D6347"/>
                </a:solidFill>
              </a:rPr>
              <a:t>點選</a:t>
            </a:r>
            <a:r>
              <a:rPr lang="en-US" altLang="zh-TW" dirty="0">
                <a:solidFill>
                  <a:srgbClr val="8D6347"/>
                </a:solidFill>
              </a:rPr>
              <a:t>『</a:t>
            </a:r>
            <a:r>
              <a:rPr lang="zh-TW" altLang="en-US" dirty="0">
                <a:solidFill>
                  <a:srgbClr val="8D6347"/>
                </a:solidFill>
              </a:rPr>
              <a:t>是</a:t>
            </a:r>
            <a:r>
              <a:rPr lang="en-US" altLang="zh-TW" dirty="0">
                <a:solidFill>
                  <a:srgbClr val="8D6347"/>
                </a:solidFill>
              </a:rPr>
              <a:t>』</a:t>
            </a:r>
            <a:r>
              <a:rPr lang="zh-TW" altLang="en-US" dirty="0">
                <a:solidFill>
                  <a:srgbClr val="8D6347"/>
                </a:solidFill>
              </a:rPr>
              <a:t>後，會顯示店家或景點在</a:t>
            </a:r>
            <a:r>
              <a:rPr lang="en-US" altLang="zh-TW" dirty="0">
                <a:solidFill>
                  <a:srgbClr val="8D6347"/>
                </a:solidFill>
              </a:rPr>
              <a:t>Google</a:t>
            </a:r>
            <a:r>
              <a:rPr lang="zh-TW" altLang="en-US" dirty="0">
                <a:solidFill>
                  <a:srgbClr val="8D6347"/>
                </a:solidFill>
              </a:rPr>
              <a:t>地圖上的資訊</a:t>
            </a:r>
            <a:r>
              <a:rPr lang="zh-TW" altLang="en-US" dirty="0" smtClean="0">
                <a:solidFill>
                  <a:srgbClr val="8D6347"/>
                </a:solidFill>
              </a:rPr>
              <a:t>。</a:t>
            </a:r>
            <a:endParaRPr lang="zh-TW" altLang="en-US" dirty="0">
              <a:solidFill>
                <a:srgbClr val="8D6347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657456" y="1164620"/>
            <a:ext cx="4909028" cy="1035609"/>
          </a:xfrm>
          <a:prstGeom prst="rect">
            <a:avLst/>
          </a:prstGeom>
          <a:solidFill>
            <a:srgbClr val="FCED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828379" y="1513056"/>
            <a:ext cx="270409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39" y="380228"/>
            <a:ext cx="4632658" cy="6165887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001301" y="4097813"/>
            <a:ext cx="1565183" cy="9783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1" t="14773" r="40125" b="16501"/>
          <a:stretch/>
        </p:blipFill>
        <p:spPr>
          <a:xfrm>
            <a:off x="6347995" y="332873"/>
            <a:ext cx="5045895" cy="633670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8623308" y="4106807"/>
            <a:ext cx="1440160" cy="6183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4" y="775198"/>
            <a:ext cx="10979104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111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8" grpId="1" build="p"/>
      <p:bldP spid="42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092" y="3364758"/>
            <a:ext cx="4772417" cy="1102291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2800" dirty="0" smtClean="0"/>
              <a:t>遇到的困難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>&amp;</a:t>
            </a:r>
            <a:br>
              <a:rPr lang="en-US" altLang="zh-TW" sz="2800" dirty="0" smtClean="0"/>
            </a:br>
            <a:r>
              <a:rPr lang="zh-TW" altLang="en-US" sz="2800" dirty="0" smtClean="0"/>
              <a:t>解決方案</a:t>
            </a:r>
            <a:endParaRPr lang="zh-TW" altLang="en-US" sz="2800" dirty="0">
              <a:sym typeface="Microsoft JhengHei UI" panose="020B0604030504040204" pitchFamily="34" charset="-120"/>
            </a:endParaRP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0</a:t>
            </a:r>
            <a:fld id="{F470E458-E7C2-4395-B75D-476A174CEE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9" name="圖片版面配置區 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2286"/>
          <a:stretch>
            <a:fillRect/>
          </a:stretch>
        </p:blipFill>
        <p:spPr>
          <a:xfrm>
            <a:off x="4880055" y="1369103"/>
            <a:ext cx="2340492" cy="1517983"/>
          </a:xfrm>
          <a:effectLst>
            <a:softEdge rad="63500"/>
          </a:effectLst>
        </p:spPr>
      </p:pic>
      <p:sp>
        <p:nvSpPr>
          <p:cNvPr id="10" name="文字方塊 9"/>
          <p:cNvSpPr txBox="1"/>
          <p:nvPr/>
        </p:nvSpPr>
        <p:spPr>
          <a:xfrm>
            <a:off x="4884236" y="2514012"/>
            <a:ext cx="2121591" cy="3730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今天你想抽點什麼？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8495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0FF02-C55C-4A6B-AF02-6DB462D7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遇到的困</a:t>
            </a:r>
            <a:r>
              <a:rPr lang="zh-TW" altLang="en-US" dirty="0"/>
              <a:t>難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9A9DA2D1-994D-4AB7-87F1-A6FB5D623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358" y="2738092"/>
            <a:ext cx="6017460" cy="2997929"/>
          </a:xfrm>
        </p:spPr>
        <p:txBody>
          <a:bodyPr rtlCol="0">
            <a:normAutofit/>
          </a:bodyPr>
          <a:lstStyle/>
          <a:p>
            <a:pPr marL="1800" indent="0" rtl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Microsoft JhengHei UI" panose="020B0604030504040204" pitchFamily="34" charset="-120"/>
              </a:rPr>
              <a:t>該怎麼運用程式碼，才能夠在使用者點擊後，連接到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Microsoft JhengHei UI" panose="020B0604030504040204" pitchFamily="34" charset="-120"/>
              </a:rPr>
              <a:t>Google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Microsoft JhengHei UI" panose="020B0604030504040204" pitchFamily="34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Microsoft JhengHei UI" panose="020B0604030504040204" pitchFamily="34" charset="-120"/>
              </a:rPr>
              <a:t>Map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Microsoft JhengHei UI" panose="020B0604030504040204" pitchFamily="34" charset="-120"/>
              </a:rPr>
              <a:t>？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7959B0A-E19C-45C1-981D-1B62B169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0</a:t>
            </a:r>
            <a:fld id="{F470E458-E7C2-4395-B75D-476A174CEE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42310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佈景主題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514_TF16411246" id="{E5BAFAA8-A0B9-475C-BF37-B2CE65F33C9D}" vid="{7E0607F4-D0A5-45EE-849F-C7C25AE544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餐廳募資簡報</Template>
  <TotalTime>0</TotalTime>
  <Words>257</Words>
  <Application>Microsoft Office PowerPoint</Application>
  <PresentationFormat>寬螢幕</PresentationFormat>
  <Paragraphs>70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Adobe Garamond Pro</vt:lpstr>
      <vt:lpstr>Microsoft JhengHei UI</vt:lpstr>
      <vt:lpstr>微軟正黑體</vt:lpstr>
      <vt:lpstr>標楷體</vt:lpstr>
      <vt:lpstr>Arial</vt:lpstr>
      <vt:lpstr>Segoe UI</vt:lpstr>
      <vt:lpstr>Office 佈景主題</vt:lpstr>
      <vt:lpstr>今天你想抽點什麼？</vt:lpstr>
      <vt:lpstr>研究動機</vt:lpstr>
      <vt:lpstr>研究動機</vt:lpstr>
      <vt:lpstr>程式運作流程</vt:lpstr>
      <vt:lpstr>程式運作流程</vt:lpstr>
      <vt:lpstr>程式關鍵部分</vt:lpstr>
      <vt:lpstr>程式關鍵部分</vt:lpstr>
      <vt:lpstr>遇到的困難 &amp; 解決方案</vt:lpstr>
      <vt:lpstr>遇到的困難</vt:lpstr>
      <vt:lpstr>解決方案</vt:lpstr>
      <vt:lpstr>實際演練</vt:lpstr>
      <vt:lpstr>謝謝聆聽！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2020-06-28T15:14:24Z</dcterms:created>
  <dcterms:modified xsi:type="dcterms:W3CDTF">2020-06-28T17:18:18Z</dcterms:modified>
</cp:coreProperties>
</file>